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E5C22E-F77D-54CA-C1EE-BE1A1B6BC0E1}" v="167" dt="2022-10-12T15:32:28.720"/>
    <p1510:client id="{C8B72BE7-7E97-9CBF-1B5A-9363B5F71C54}" v="76" dt="2022-10-12T15:40:52.7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4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0F7CD33A-A1C3-4870-9BC4-E821004A7B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7F9D643-B50F-46E4-B375-88B5B96C91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F3CC6-3B91-4436-83CB-8664E4BC793D}" type="datetime1">
              <a:rPr lang="cs-CZ" smtClean="0"/>
              <a:t>18.10.2022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B591FD0-2380-4F22-B774-624A7FBEEA0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5340C11-628F-42AC-83F1-CEC627FC4E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9132B-AAF9-4DE4-B6E0-F4EEA90B81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9017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B2982-7D01-4BDA-8644-CA46609B3EC4}" type="datetime1">
              <a:rPr lang="cs-CZ" noProof="0" smtClean="0"/>
              <a:pPr/>
              <a:t>18.10.2022</a:t>
            </a:fld>
            <a:endParaRPr lang="cs-CZ" noProof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Po kliknutí můžete upravovat styly textu v předloze.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45635-3628-4181-9870-AED9F9612BA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425420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945635-3628-4181-9870-AED9F9612BA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899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Obdélní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Obdélní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Obdélní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Skupina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 noProof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562100" y="4682062"/>
            <a:ext cx="9070848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20" name="Zástupný symbol pro datum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 rtlCol="0"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fld id="{E328E671-1933-4F92-85BA-F43C4664ECB0}" type="datetime1">
              <a:rPr lang="cs-CZ" noProof="0" smtClean="0"/>
              <a:t>18.10.2022</a:t>
            </a:fld>
            <a:endParaRPr lang="cs-CZ" noProof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buNone/>
              <a:defRPr/>
            </a:lvl1pPr>
          </a:lstStyle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SzTx/>
              <a:buFont typeface="Garamond" pitchFamily="18" charset="0"/>
              <a:buChar char="◦"/>
              <a:tabLst/>
              <a:defRPr/>
            </a:pPr>
            <a:r>
              <a:rPr lang="cs-CZ" noProof="0" dirty="0"/>
              <a:t>Po kliknutí můžete upravovat styly textu v předloze.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0814C5-9CEC-46B7-B908-8159DCFCF8F5}" type="datetime1">
              <a:rPr lang="cs-CZ" noProof="0" smtClean="0"/>
              <a:t>18.10.2022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cs-CZ" noProof="0" dirty="0"/>
              <a:t>Po kliknutí můžete upravovat styly textu v předloze.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EBDED8-0205-4A04-883B-AA96203BC893}" type="datetime1">
              <a:rPr lang="cs-CZ" noProof="0" smtClean="0"/>
              <a:t>18.10.2022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 noProof="0" dirty="0"/>
              <a:t>Po kliknutí můžete upravovat styly textu v předloze.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F4D177-D1C5-402F-984A-36B0207C8232}" type="datetime1">
              <a:rPr lang="cs-CZ" noProof="0" smtClean="0"/>
              <a:t>18.10.2022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Obdélní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Obdélník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Obdélní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Skupina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Přímá spojnice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nice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nice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 noProof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 dirty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599858DD-3B82-4263-B38D-225B54317F29}" type="datetime1">
              <a:rPr lang="cs-CZ" noProof="0" smtClean="0"/>
              <a:t>18.10.2022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 dirty="0"/>
              <a:t>Po kliknutí můžete upravovat styly textu v předloze.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 dirty="0"/>
              <a:t>Po kliknutí můžete upravovat styly textu v předloze.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E69521-66AC-45AD-9C09-A44FD6447397}" type="datetime1">
              <a:rPr lang="cs-CZ" noProof="0" smtClean="0"/>
              <a:t>18.10.2022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 dirty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 dirty="0"/>
              <a:t>Po kliknutí můžete upravovat styly textu v předloze.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 dirty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 dirty="0"/>
              <a:t>Po kliknutí můžete upravovat styly textu v předloze.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7F73E5C-3742-472C-8FD6-81A5B8B99C7A}" type="datetime1">
              <a:rPr lang="cs-CZ" noProof="0" smtClean="0"/>
              <a:t>18.10.2022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B081F9-D4F7-4BE0-8273-E1265628C560}" type="datetime1">
              <a:rPr lang="cs-CZ" noProof="0" smtClean="0"/>
              <a:t>18.10.2022</a:t>
            </a:fld>
            <a:endParaRPr lang="cs-CZ" noProof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4CFBCF-4848-425B-A194-6AC7451F3143}" type="datetime1">
              <a:rPr lang="cs-CZ" noProof="0" smtClean="0"/>
              <a:t>18.10.2022</a:t>
            </a:fld>
            <a:endParaRPr lang="cs-CZ" noProof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Obdélník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 noProof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 dirty="0"/>
              <a:t>Po kliknutí můžete upravovat styly textu v předloze.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 dirty="0"/>
              <a:t>Po kliknutí můžete upravovat styly textu v předloze.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1D5D4A-EB3E-49D1-AD9A-8F1B95607670}" type="datetime1">
              <a:rPr lang="cs-CZ" noProof="0" smtClean="0"/>
              <a:t>18.10.2022</a:t>
            </a:fld>
            <a:endParaRPr lang="cs-CZ" noProof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endParaRPr lang="cs-CZ" noProof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/>
          </a:p>
        </p:txBody>
      </p:sp>
      <p:sp>
        <p:nvSpPr>
          <p:cNvPr id="12" name="Obdélník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rtlCol="0"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pPr rtl="0"/>
            <a:r>
              <a:rPr lang="cs-CZ" noProof="0"/>
              <a:t>Kliknutím lze upravit styl.</a:t>
            </a:r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 dirty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E7712DFF-6395-4FD0-B79A-09BA917E3C22}" type="datetime1">
              <a:rPr lang="cs-CZ" noProof="0" smtClean="0"/>
              <a:t>18.10.2022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 rtlCol="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/>
          </a:p>
        </p:txBody>
      </p:sp>
      <p:sp>
        <p:nvSpPr>
          <p:cNvPr id="10" name="Obdélník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noProof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 dirty="0"/>
              <a:t>Po kliknutí můžete upravovat styly textu v předloze.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C0F72AD-E141-479F-BEF1-21C9BB89631A}" type="datetime1">
              <a:rPr lang="cs-CZ" noProof="0" smtClean="0"/>
              <a:t>18.10.2022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yrybar.cz/cz/rubriky/zajimavosti/biologie-ryb-rozmnozovani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tlaszvirat.cz/losos-obecny-8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cs-CZ"/>
              <a:t>Rozmnožování ryb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Hana Kubíčková, Nela Fridrichová, Filip Boháč, Sabina </a:t>
            </a:r>
            <a:r>
              <a:rPr lang="cs-CZ" dirty="0" err="1"/>
              <a:t>Miervová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7249BCA-16B8-8792-9B37-C4291BBFDD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604" y="1019342"/>
            <a:ext cx="1940792" cy="98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97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9D8B61-BBB0-7AD9-9D9F-1FAC1269C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Rozmnožování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90D4A-DCB3-9250-D842-497F8AF36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417925" cy="313177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800" dirty="0">
                <a:ea typeface="+mn-lt"/>
                <a:cs typeface="+mn-lt"/>
              </a:rPr>
              <a:t>v</a:t>
            </a:r>
            <a:r>
              <a:rPr lang="en-US" sz="2800" dirty="0" err="1">
                <a:ea typeface="+mn-lt"/>
                <a:cs typeface="+mn-lt"/>
              </a:rPr>
              <a:t>ětšina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 err="1">
                <a:ea typeface="+mn-lt"/>
                <a:cs typeface="+mn-lt"/>
              </a:rPr>
              <a:t>ryb</a:t>
            </a:r>
            <a:r>
              <a:rPr lang="en-US" sz="2800" dirty="0">
                <a:ea typeface="+mn-lt"/>
                <a:cs typeface="+mn-lt"/>
              </a:rPr>
              <a:t> se </a:t>
            </a:r>
            <a:r>
              <a:rPr lang="en-US" sz="2800" dirty="0" err="1">
                <a:ea typeface="+mn-lt"/>
                <a:cs typeface="+mn-lt"/>
              </a:rPr>
              <a:t>rozmnožuje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 err="1">
                <a:ea typeface="+mn-lt"/>
                <a:cs typeface="+mn-lt"/>
              </a:rPr>
              <a:t>vnějším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 err="1">
                <a:ea typeface="+mn-lt"/>
                <a:cs typeface="+mn-lt"/>
              </a:rPr>
              <a:t>typ</a:t>
            </a:r>
            <a:r>
              <a:rPr lang="cs-CZ" sz="2800" dirty="0" err="1">
                <a:ea typeface="+mn-lt"/>
                <a:cs typeface="+mn-lt"/>
              </a:rPr>
              <a:t>em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 err="1">
                <a:ea typeface="+mn-lt"/>
                <a:cs typeface="+mn-lt"/>
              </a:rPr>
              <a:t>oplození</a:t>
            </a:r>
            <a:r>
              <a:rPr lang="en-US" sz="2800" dirty="0">
                <a:ea typeface="+mn-lt"/>
                <a:cs typeface="+mn-lt"/>
              </a:rPr>
              <a:t> – </a:t>
            </a:r>
            <a:r>
              <a:rPr lang="en-US" sz="2800" b="1" dirty="0" err="1">
                <a:ea typeface="+mn-lt"/>
                <a:cs typeface="+mn-lt"/>
              </a:rPr>
              <a:t>třením</a:t>
            </a:r>
            <a:endParaRPr lang="en-US" sz="2800" b="1" dirty="0">
              <a:ea typeface="+mn-lt"/>
              <a:cs typeface="+mn-lt"/>
            </a:endParaRPr>
          </a:p>
          <a:p>
            <a:pPr indent="-228600">
              <a:spcBef>
                <a:spcPts val="1000"/>
              </a:spcBef>
              <a:buClr>
                <a:srgbClr val="262626"/>
              </a:buClr>
              <a:buFont typeface="'Wingdings 3',Sans-Serif" pitchFamily="18" charset="0"/>
              <a:buChar char="•"/>
            </a:pPr>
            <a:r>
              <a:rPr lang="cs-CZ" sz="2800" dirty="0">
                <a:ea typeface="+mn-lt"/>
                <a:cs typeface="+mn-lt"/>
              </a:rPr>
              <a:t>e</a:t>
            </a:r>
            <a:r>
              <a:rPr lang="en-US" sz="2800" dirty="0" err="1">
                <a:ea typeface="+mn-lt"/>
                <a:cs typeface="+mn-lt"/>
              </a:rPr>
              <a:t>xistují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 err="1">
                <a:ea typeface="+mn-lt"/>
                <a:cs typeface="+mn-lt"/>
              </a:rPr>
              <a:t>i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 err="1">
                <a:ea typeface="+mn-lt"/>
                <a:cs typeface="+mn-lt"/>
              </a:rPr>
              <a:t>ryby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 err="1">
                <a:ea typeface="+mn-lt"/>
                <a:cs typeface="+mn-lt"/>
              </a:rPr>
              <a:t>živorodé</a:t>
            </a:r>
            <a:r>
              <a:rPr lang="en-US" sz="2800" dirty="0">
                <a:ea typeface="+mn-lt"/>
                <a:cs typeface="+mn-lt"/>
              </a:rPr>
              <a:t> – </a:t>
            </a:r>
            <a:r>
              <a:rPr lang="en-US" sz="2800" dirty="0" err="1">
                <a:ea typeface="+mn-lt"/>
                <a:cs typeface="+mn-lt"/>
              </a:rPr>
              <a:t>dochází</a:t>
            </a:r>
            <a:r>
              <a:rPr lang="en-US" sz="2800" dirty="0">
                <a:ea typeface="+mn-lt"/>
                <a:cs typeface="+mn-lt"/>
              </a:rPr>
              <a:t> k </a:t>
            </a:r>
            <a:r>
              <a:rPr lang="en-US" sz="2800" dirty="0" err="1">
                <a:ea typeface="+mn-lt"/>
                <a:cs typeface="+mn-lt"/>
              </a:rPr>
              <a:t>vnitřímu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 err="1">
                <a:ea typeface="+mn-lt"/>
                <a:cs typeface="+mn-lt"/>
              </a:rPr>
              <a:t>typu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 err="1">
                <a:ea typeface="+mn-lt"/>
                <a:cs typeface="+mn-lt"/>
              </a:rPr>
              <a:t>oplození</a:t>
            </a:r>
            <a:endParaRPr lang="en-US" sz="2800" dirty="0">
              <a:ea typeface="+mn-lt"/>
              <a:cs typeface="+mn-lt"/>
            </a:endParaRPr>
          </a:p>
          <a:p>
            <a:pPr indent="-228600">
              <a:spcBef>
                <a:spcPts val="1000"/>
              </a:spcBef>
              <a:buClr>
                <a:srgbClr val="262626"/>
              </a:buClr>
              <a:buFont typeface="'Wingdings 3',Sans-Serif" pitchFamily="18" charset="0"/>
              <a:buChar char="•"/>
            </a:pPr>
            <a:r>
              <a:rPr lang="cs-CZ" sz="2800" dirty="0">
                <a:ea typeface="+mn-lt"/>
                <a:cs typeface="+mn-lt"/>
              </a:rPr>
              <a:t>p</a:t>
            </a:r>
            <a:r>
              <a:rPr lang="en-US" sz="2800" dirty="0" err="1">
                <a:ea typeface="+mn-lt"/>
                <a:cs typeface="+mn-lt"/>
              </a:rPr>
              <a:t>robíhá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 err="1">
                <a:ea typeface="+mn-lt"/>
                <a:cs typeface="+mn-lt"/>
              </a:rPr>
              <a:t>ve</a:t>
            </a:r>
            <a:r>
              <a:rPr lang="en-US" sz="2800" dirty="0">
                <a:ea typeface="+mn-lt"/>
                <a:cs typeface="+mn-lt"/>
              </a:rPr>
              <a:t> </a:t>
            </a:r>
            <a:r>
              <a:rPr lang="en-US" sz="2800" dirty="0" err="1">
                <a:ea typeface="+mn-lt"/>
                <a:cs typeface="+mn-lt"/>
              </a:rPr>
              <a:t>vodě</a:t>
            </a:r>
            <a:endParaRPr lang="en-US" sz="2800" dirty="0">
              <a:ea typeface="+mn-lt"/>
              <a:cs typeface="+mn-lt"/>
            </a:endParaRPr>
          </a:p>
          <a:p>
            <a:pPr>
              <a:buClr>
                <a:srgbClr val="262626"/>
              </a:buClr>
            </a:pPr>
            <a:endParaRPr lang="en-US" sz="32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294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4ED028-C3F7-5EB6-8451-574E5B840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r>
              <a:rPr lang="cs-CZ" sz="5400" b="1" dirty="0">
                <a:ea typeface="+mj-lt"/>
                <a:cs typeface="+mj-lt"/>
              </a:rPr>
              <a:t>Jikry</a:t>
            </a:r>
            <a:endParaRPr lang="en-US" sz="5400" dirty="0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1A254-B152-E743-41E6-E8A1A9B39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txBody>
          <a:bodyPr anchor="ctr">
            <a:normAutofit/>
          </a:bodyPr>
          <a:lstStyle/>
          <a:p>
            <a:pPr marL="285750" indent="-285750">
              <a:spcBef>
                <a:spcPts val="1000"/>
              </a:spcBef>
              <a:buFont typeface="'Wingdings 3',Sans-Serif" pitchFamily="18" charset="0"/>
              <a:buChar char="-"/>
            </a:pPr>
            <a:r>
              <a:rPr lang="cs-CZ" sz="2800" dirty="0">
                <a:ea typeface="+mn-lt"/>
                <a:cs typeface="+mn-lt"/>
              </a:rPr>
              <a:t>vajíčka ryb se nazývají jikry</a:t>
            </a:r>
          </a:p>
          <a:p>
            <a:pPr marL="285750" indent="-285750">
              <a:spcBef>
                <a:spcPts val="1000"/>
              </a:spcBef>
              <a:buClr>
                <a:srgbClr val="262626"/>
              </a:buClr>
              <a:buFont typeface="'Wingdings 3',Sans-Serif" pitchFamily="18" charset="0"/>
              <a:buChar char="-"/>
            </a:pPr>
            <a:r>
              <a:rPr lang="cs-CZ" sz="2800" dirty="0">
                <a:ea typeface="+mn-lt"/>
                <a:cs typeface="+mn-lt"/>
              </a:rPr>
              <a:t>jikry jsou oplodněny samčími spermiemi – </a:t>
            </a:r>
            <a:r>
              <a:rPr lang="cs-CZ" sz="2800" b="1" dirty="0">
                <a:ea typeface="+mn-lt"/>
                <a:cs typeface="+mn-lt"/>
              </a:rPr>
              <a:t>mlíčí</a:t>
            </a:r>
          </a:p>
          <a:p>
            <a:pPr marL="285750" indent="-285750">
              <a:spcBef>
                <a:spcPts val="1000"/>
              </a:spcBef>
              <a:buClr>
                <a:srgbClr val="262626"/>
              </a:buClr>
              <a:buFont typeface="'Wingdings 3',Sans-Serif" pitchFamily="18" charset="0"/>
              <a:buChar char="-"/>
            </a:pPr>
            <a:r>
              <a:rPr lang="cs-CZ" sz="2800" dirty="0">
                <a:ea typeface="+mn-lt"/>
                <a:cs typeface="+mn-lt"/>
              </a:rPr>
              <a:t>vajíček může být až několik tisíc </a:t>
            </a:r>
          </a:p>
          <a:p>
            <a:pPr marL="285750" indent="-285750">
              <a:spcBef>
                <a:spcPts val="1000"/>
              </a:spcBef>
              <a:buClr>
                <a:srgbClr val="262626"/>
              </a:buClr>
              <a:buFont typeface="'Wingdings 3',Sans-Serif" pitchFamily="18" charset="0"/>
              <a:buChar char="-"/>
            </a:pPr>
            <a:r>
              <a:rPr lang="cs-CZ" sz="2800" dirty="0">
                <a:ea typeface="+mn-lt"/>
                <a:cs typeface="+mn-lt"/>
              </a:rPr>
              <a:t>jikry nejsou ničím chráněny, proto se stávají často potravou jiných živočichů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693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356A4C-0A4A-5C1B-4E51-DB561B60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Vývoj</a:t>
            </a:r>
            <a:r>
              <a:rPr lang="en-US" sz="4000" b="1" dirty="0"/>
              <a:t> </a:t>
            </a:r>
            <a:r>
              <a:rPr lang="en-US" sz="4000" b="1" dirty="0" err="1"/>
              <a:t>rybího</a:t>
            </a:r>
            <a:r>
              <a:rPr lang="en-US" sz="4000" b="1" dirty="0"/>
              <a:t> </a:t>
            </a:r>
            <a:r>
              <a:rPr lang="en-US" sz="4000" b="1" dirty="0" err="1"/>
              <a:t>organismu</a:t>
            </a:r>
            <a:r>
              <a:rPr lang="en-US" sz="4000" b="1" dirty="0"/>
              <a:t> (1.)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767A3-0194-A3DA-C126-F10F83359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txBody>
          <a:bodyPr anchor="ctr">
            <a:normAutofit/>
          </a:bodyPr>
          <a:lstStyle/>
          <a:p>
            <a:pPr marL="0" indent="0">
              <a:spcBef>
                <a:spcPts val="1000"/>
              </a:spcBef>
              <a:buNone/>
            </a:pPr>
            <a:r>
              <a:rPr lang="cs-CZ" sz="2400" dirty="0">
                <a:ea typeface="+mn-lt"/>
                <a:cs typeface="+mn-lt"/>
              </a:rPr>
              <a:t>Rozlišujeme 5 základních period </a:t>
            </a:r>
            <a:endParaRPr lang="en-US" sz="2400" dirty="0">
              <a:ea typeface="+mn-lt"/>
              <a:cs typeface="+mn-lt"/>
            </a:endParaRPr>
          </a:p>
          <a:p>
            <a:pPr marL="0" indent="0">
              <a:spcBef>
                <a:spcPts val="1000"/>
              </a:spcBef>
              <a:buClr>
                <a:srgbClr val="262626"/>
              </a:buClr>
              <a:buNone/>
            </a:pPr>
            <a:r>
              <a:rPr lang="cs-CZ" sz="2400" dirty="0">
                <a:ea typeface="+mn-lt"/>
                <a:cs typeface="+mn-lt"/>
              </a:rPr>
              <a:t>1) Embryonální perioda:</a:t>
            </a:r>
            <a:endParaRPr lang="en-US" sz="2400" dirty="0">
              <a:ea typeface="+mn-lt"/>
              <a:cs typeface="+mn-lt"/>
            </a:endParaRPr>
          </a:p>
          <a:p>
            <a:pPr lvl="1">
              <a:spcBef>
                <a:spcPts val="1000"/>
              </a:spcBef>
              <a:buClr>
                <a:srgbClr val="262626"/>
              </a:buClr>
            </a:pPr>
            <a:r>
              <a:rPr lang="cs-CZ" sz="2000" dirty="0">
                <a:ea typeface="+mn-lt"/>
                <a:cs typeface="+mn-lt"/>
              </a:rPr>
              <a:t>začíná oplozením vajíčka a končí zahájením vnější výživy</a:t>
            </a:r>
            <a:endParaRPr lang="en-US" sz="2000" dirty="0">
              <a:ea typeface="+mn-lt"/>
              <a:cs typeface="+mn-lt"/>
            </a:endParaRPr>
          </a:p>
          <a:p>
            <a:pPr marL="0" indent="0">
              <a:spcBef>
                <a:spcPts val="1000"/>
              </a:spcBef>
              <a:buClr>
                <a:srgbClr val="262626"/>
              </a:buClr>
              <a:buNone/>
            </a:pPr>
            <a:r>
              <a:rPr lang="cs-CZ" sz="2400" dirty="0">
                <a:ea typeface="+mn-lt"/>
                <a:cs typeface="+mn-lt"/>
              </a:rPr>
              <a:t>2) Larvální perioda</a:t>
            </a:r>
            <a:endParaRPr lang="en-US" sz="2400" dirty="0">
              <a:ea typeface="+mn-lt"/>
              <a:cs typeface="+mn-lt"/>
            </a:endParaRPr>
          </a:p>
          <a:p>
            <a:pPr lvl="1">
              <a:spcBef>
                <a:spcPts val="1000"/>
              </a:spcBef>
              <a:buClr>
                <a:srgbClr val="262626"/>
              </a:buClr>
            </a:pPr>
            <a:r>
              <a:rPr lang="cs-CZ" sz="2000" dirty="0">
                <a:ea typeface="+mn-lt"/>
                <a:cs typeface="+mn-lt"/>
              </a:rPr>
              <a:t>Začíná zahájením vnější výživy a  končí, když má organismus tvar rybího těla a vytvořené tělesné orgány</a:t>
            </a:r>
            <a:endParaRPr lang="en-US" sz="2000" dirty="0">
              <a:ea typeface="+mn-lt"/>
              <a:cs typeface="+mn-lt"/>
            </a:endParaRPr>
          </a:p>
          <a:p>
            <a:pPr lvl="1">
              <a:spcBef>
                <a:spcPts val="1000"/>
              </a:spcBef>
              <a:buClr>
                <a:srgbClr val="262626"/>
              </a:buClr>
            </a:pPr>
            <a:endParaRPr lang="en-US" sz="2000" dirty="0">
              <a:ea typeface="+mn-lt"/>
              <a:cs typeface="+mn-lt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839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70F906-F6AF-644C-DBB2-0196A5338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Vývoj</a:t>
            </a:r>
            <a:r>
              <a:rPr lang="en-US" sz="3600" b="1" dirty="0"/>
              <a:t> </a:t>
            </a:r>
            <a:r>
              <a:rPr lang="en-US" sz="3600" b="1" dirty="0" err="1"/>
              <a:t>rybího</a:t>
            </a:r>
            <a:r>
              <a:rPr lang="en-US" sz="3600" b="1" dirty="0"/>
              <a:t> </a:t>
            </a:r>
            <a:r>
              <a:rPr lang="en-US" sz="3600" b="1" dirty="0" err="1"/>
              <a:t>organismu</a:t>
            </a:r>
            <a:r>
              <a:rPr lang="en-US" sz="3600" b="1" dirty="0"/>
              <a:t> (2.)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5E840-EE70-D782-81EC-21F68769A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txBody>
          <a:bodyPr anchor="ctr">
            <a:normAutofit/>
          </a:bodyPr>
          <a:lstStyle/>
          <a:p>
            <a:pPr marL="0" indent="0">
              <a:spcBef>
                <a:spcPts val="1000"/>
              </a:spcBef>
              <a:buNone/>
            </a:pPr>
            <a:r>
              <a:rPr lang="cs-CZ" sz="2400" dirty="0">
                <a:ea typeface="+mn-lt"/>
                <a:cs typeface="+mn-lt"/>
              </a:rPr>
              <a:t>3) Juvenilní perioda</a:t>
            </a:r>
            <a:endParaRPr lang="en-US" sz="2400" dirty="0">
              <a:ea typeface="+mn-lt"/>
              <a:cs typeface="+mn-lt"/>
            </a:endParaRPr>
          </a:p>
          <a:p>
            <a:pPr lvl="1">
              <a:spcBef>
                <a:spcPts val="1000"/>
              </a:spcBef>
              <a:buClr>
                <a:srgbClr val="262626"/>
              </a:buClr>
              <a:buFont typeface="'Wingdings 3',Sans-Serif" pitchFamily="18" charset="0"/>
              <a:buChar char="-"/>
            </a:pPr>
            <a:r>
              <a:rPr lang="cs-CZ" sz="2000" dirty="0">
                <a:ea typeface="+mn-lt"/>
                <a:cs typeface="+mn-lt"/>
              </a:rPr>
              <a:t>začíná vytvořením orgánů a končí pohlavní dospělostí</a:t>
            </a:r>
            <a:endParaRPr lang="en-US" sz="2000" dirty="0">
              <a:ea typeface="+mn-lt"/>
              <a:cs typeface="+mn-lt"/>
            </a:endParaRPr>
          </a:p>
          <a:p>
            <a:pPr marL="0" indent="0">
              <a:spcBef>
                <a:spcPts val="1000"/>
              </a:spcBef>
              <a:buClr>
                <a:srgbClr val="262626"/>
              </a:buClr>
              <a:buNone/>
            </a:pPr>
            <a:r>
              <a:rPr lang="cs-CZ" sz="2400" dirty="0">
                <a:ea typeface="+mn-lt"/>
                <a:cs typeface="+mn-lt"/>
              </a:rPr>
              <a:t>4) </a:t>
            </a:r>
            <a:r>
              <a:rPr lang="cs-CZ" sz="2400" dirty="0" err="1">
                <a:ea typeface="+mn-lt"/>
                <a:cs typeface="+mn-lt"/>
              </a:rPr>
              <a:t>Adultní</a:t>
            </a:r>
            <a:r>
              <a:rPr lang="cs-CZ" sz="2400" dirty="0">
                <a:ea typeface="+mn-lt"/>
                <a:cs typeface="+mn-lt"/>
              </a:rPr>
              <a:t> perioda</a:t>
            </a:r>
            <a:endParaRPr lang="en-US" sz="2400" dirty="0">
              <a:ea typeface="+mn-lt"/>
              <a:cs typeface="+mn-lt"/>
            </a:endParaRPr>
          </a:p>
          <a:p>
            <a:pPr lvl="1">
              <a:spcBef>
                <a:spcPts val="1000"/>
              </a:spcBef>
              <a:buClr>
                <a:srgbClr val="262626"/>
              </a:buClr>
              <a:buFont typeface="'Wingdings 3',Sans-Serif" pitchFamily="18" charset="0"/>
              <a:buChar char="-"/>
            </a:pPr>
            <a:r>
              <a:rPr lang="cs-CZ" sz="2000" dirty="0">
                <a:ea typeface="+mn-lt"/>
                <a:cs typeface="+mn-lt"/>
              </a:rPr>
              <a:t>období pohlavní zralosti – rozmnožování</a:t>
            </a:r>
            <a:endParaRPr lang="en-US" sz="2000" dirty="0">
              <a:ea typeface="+mn-lt"/>
              <a:cs typeface="+mn-lt"/>
            </a:endParaRPr>
          </a:p>
          <a:p>
            <a:pPr lvl="1">
              <a:spcBef>
                <a:spcPts val="1000"/>
              </a:spcBef>
              <a:buClr>
                <a:srgbClr val="262626"/>
              </a:buClr>
              <a:buFont typeface="'Wingdings 3',Sans-Serif" pitchFamily="18" charset="0"/>
              <a:buChar char="-"/>
            </a:pPr>
            <a:r>
              <a:rPr lang="cs-CZ" sz="2000" dirty="0">
                <a:ea typeface="+mn-lt"/>
                <a:cs typeface="+mn-lt"/>
              </a:rPr>
              <a:t>Končí příznaky stárnutí</a:t>
            </a:r>
            <a:endParaRPr lang="en-US" sz="2000" dirty="0">
              <a:ea typeface="+mn-lt"/>
              <a:cs typeface="+mn-lt"/>
            </a:endParaRPr>
          </a:p>
          <a:p>
            <a:pPr marL="0" indent="0">
              <a:spcBef>
                <a:spcPts val="1000"/>
              </a:spcBef>
              <a:buClr>
                <a:srgbClr val="262626"/>
              </a:buClr>
              <a:buNone/>
            </a:pPr>
            <a:r>
              <a:rPr lang="cs-CZ" sz="2400" dirty="0">
                <a:ea typeface="+mn-lt"/>
                <a:cs typeface="+mn-lt"/>
              </a:rPr>
              <a:t>5) Selektivní perioda</a:t>
            </a:r>
            <a:endParaRPr lang="en-US" sz="2400" dirty="0">
              <a:ea typeface="+mn-lt"/>
              <a:cs typeface="+mn-lt"/>
            </a:endParaRPr>
          </a:p>
          <a:p>
            <a:pPr lvl="1">
              <a:spcBef>
                <a:spcPts val="1000"/>
              </a:spcBef>
              <a:buClr>
                <a:srgbClr val="262626"/>
              </a:buClr>
              <a:buFont typeface="'Wingdings 3',Sans-Serif" pitchFamily="18" charset="0"/>
              <a:buChar char="-"/>
            </a:pPr>
            <a:r>
              <a:rPr lang="cs-CZ" sz="2000" dirty="0">
                <a:ea typeface="+mn-lt"/>
                <a:cs typeface="+mn-lt"/>
              </a:rPr>
              <a:t>proces stárnutí</a:t>
            </a:r>
            <a:endParaRPr lang="en-US" sz="2000" dirty="0">
              <a:ea typeface="+mn-lt"/>
              <a:cs typeface="+mn-lt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5753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86A39-9E71-A7D7-2813-7BB4F8050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2368" y="1420705"/>
            <a:ext cx="4795890" cy="401658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Ůhoř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říční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28600" indent="-228600">
              <a:spcBef>
                <a:spcPts val="1000"/>
              </a:spcBef>
              <a:buClr>
                <a:srgbClr val="262626"/>
              </a:buClr>
              <a:buFont typeface="'Wingdings 3',Sans-Serif"/>
              <a:buChar char="•"/>
            </a:pPr>
            <a:r>
              <a:rPr lang="cs-CZ" sz="3200" dirty="0">
                <a:ea typeface="+mn-lt"/>
                <a:cs typeface="+mn-lt"/>
              </a:rPr>
              <a:t>Žije většinu života ve sladkých vodách. Dospělí jedinci migrují do moře. Kde probíhá tření.</a:t>
            </a:r>
          </a:p>
          <a:p>
            <a:pPr marL="228600" indent="-228600">
              <a:spcBef>
                <a:spcPts val="1000"/>
              </a:spcBef>
              <a:buClr>
                <a:srgbClr val="262626"/>
              </a:buClr>
              <a:buFont typeface="'Wingdings 3',Sans-Serif"/>
              <a:buChar char="•"/>
            </a:pPr>
            <a:endParaRPr lang="cs-CZ" sz="3200" dirty="0">
              <a:ea typeface="+mn-lt"/>
              <a:cs typeface="+mn-lt"/>
            </a:endParaRPr>
          </a:p>
          <a:p>
            <a:pPr marL="228600" indent="-228600">
              <a:spcBef>
                <a:spcPts val="1000"/>
              </a:spcBef>
              <a:buClr>
                <a:srgbClr val="262626"/>
              </a:buClr>
              <a:buFont typeface="'Wingdings 3',Sans-Serif"/>
              <a:buChar char="•"/>
            </a:pPr>
            <a:endParaRPr lang="cs-CZ" sz="3200" dirty="0">
              <a:ea typeface="+mn-lt"/>
              <a:cs typeface="+mn-lt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5849C957-8F89-98C7-C47E-1C4E354B7FC8}"/>
              </a:ext>
            </a:extLst>
          </p:cNvPr>
          <p:cNvSpPr/>
          <p:nvPr/>
        </p:nvSpPr>
        <p:spPr>
          <a:xfrm>
            <a:off x="6616460" y="1720970"/>
            <a:ext cx="920150" cy="32205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C68B50-9CE2-07D9-41EE-2310CFEEE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723" y="1420705"/>
            <a:ext cx="4904275" cy="4016587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ea typeface="+mj-lt"/>
                <a:cs typeface="+mj-lt"/>
              </a:rPr>
              <a:t>Losos obecný</a:t>
            </a:r>
            <a:endParaRPr lang="en-US" sz="4000" b="1" dirty="0">
              <a:ea typeface="+mj-lt"/>
              <a:cs typeface="+mj-lt"/>
            </a:endParaRPr>
          </a:p>
          <a:p>
            <a:pPr marL="285750" indent="-285750">
              <a:lnSpc>
                <a:spcPct val="100000"/>
              </a:lnSpc>
              <a:spcBef>
                <a:spcPts val="1000"/>
              </a:spcBef>
              <a:buFont typeface="Arial"/>
              <a:buChar char="•"/>
            </a:pPr>
            <a:r>
              <a:rPr lang="cs-CZ" sz="3600" dirty="0">
                <a:cs typeface="Arial"/>
              </a:rPr>
              <a:t>Žije většinu života v moři. Dospělí jedinci během svého života migrují proti proudu řek, aby v rodných řekách vyvedli další generaci.</a:t>
            </a:r>
            <a:endParaRPr lang="cs-CZ" sz="3600" dirty="0">
              <a:ea typeface="+mj-lt"/>
              <a:cs typeface="+mj-lt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43886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0C23B1-7427-4DF4-BFF1-60CD7E93B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82A2F8-DEA5-F135-BE93-1C8085930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3520" y="1272800"/>
            <a:ext cx="6544620" cy="4312402"/>
          </a:xfrm>
        </p:spPr>
        <p:txBody>
          <a:bodyPr anchor="ctr">
            <a:normAutofit/>
          </a:bodyPr>
          <a:lstStyle/>
          <a:p>
            <a:pPr algn="r"/>
            <a:r>
              <a:rPr lang="en-US" sz="6800" dirty="0" err="1">
                <a:solidFill>
                  <a:schemeClr val="tx1"/>
                </a:solidFill>
              </a:rPr>
              <a:t>Zdroje</a:t>
            </a:r>
            <a:endParaRPr lang="en-US" sz="68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5C1FBF-D338-0005-5E3E-99564FD56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3440" y="1272800"/>
            <a:ext cx="2734252" cy="4312402"/>
          </a:xfrm>
        </p:spPr>
        <p:txBody>
          <a:bodyPr anchor="ctr">
            <a:normAutofit/>
          </a:bodyPr>
          <a:lstStyle/>
          <a:p>
            <a:pPr algn="l"/>
            <a:r>
              <a:rPr lang="en-US" sz="2000" dirty="0"/>
              <a:t>-  </a:t>
            </a:r>
            <a:r>
              <a:rPr lang="en-US" sz="2000" dirty="0">
                <a:solidFill>
                  <a:schemeClr val="accent1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BIOLOGIE RYB / </a:t>
            </a:r>
            <a:r>
              <a:rPr lang="en-US" sz="2000" dirty="0" err="1">
                <a:solidFill>
                  <a:schemeClr val="accent1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Rozmnožování</a:t>
            </a:r>
            <a:r>
              <a:rPr lang="en-US" sz="2000" dirty="0">
                <a:solidFill>
                  <a:schemeClr val="accent1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- </a:t>
            </a:r>
            <a:r>
              <a:rPr lang="en-US" sz="2000" dirty="0" err="1">
                <a:solidFill>
                  <a:schemeClr val="accent1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Rubriky</a:t>
            </a:r>
            <a:r>
              <a:rPr lang="en-US" sz="2000" dirty="0">
                <a:solidFill>
                  <a:schemeClr val="accent1"/>
                </a:solidFill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(ceskyrybar.cz)</a:t>
            </a:r>
            <a:endParaRPr lang="en-US" sz="2000" dirty="0">
              <a:solidFill>
                <a:schemeClr val="accent1"/>
              </a:solidFill>
              <a:ea typeface="+mn-lt"/>
              <a:cs typeface="+mn-lt"/>
            </a:endParaRPr>
          </a:p>
          <a:p>
            <a:pPr algn="l"/>
            <a:r>
              <a:rPr lang="en-US" sz="2000" dirty="0"/>
              <a:t>-</a:t>
            </a:r>
            <a:r>
              <a:rPr lang="en-US" sz="2000" dirty="0">
                <a:solidFill>
                  <a:schemeClr val="accent1"/>
                </a:solidFill>
              </a:rPr>
              <a:t> </a:t>
            </a:r>
            <a:r>
              <a:rPr lang="cs-CZ" sz="2000" dirty="0">
                <a:solidFill>
                  <a:schemeClr val="accent1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Losos obecný (atlaszvirat.cz)</a:t>
            </a:r>
            <a:endParaRPr lang="cs-CZ" sz="2000" dirty="0">
              <a:solidFill>
                <a:schemeClr val="accent1"/>
              </a:solidFill>
              <a:ea typeface="+mn-lt"/>
              <a:cs typeface="+mn-lt"/>
            </a:endParaRPr>
          </a:p>
          <a:p>
            <a:pPr algn="l"/>
            <a:endParaRPr lang="cs-CZ" sz="2000" dirty="0">
              <a:solidFill>
                <a:schemeClr val="accent1"/>
              </a:solidFill>
              <a:ea typeface="+mn-lt"/>
              <a:cs typeface="+mn-lt"/>
            </a:endParaRPr>
          </a:p>
          <a:p>
            <a:pPr algn="l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Černík V., Hamerská M., Martinec Z., Vaněk J. Přírodopis 7 – zoologie a botanika. SPN, 2008</a:t>
            </a:r>
          </a:p>
          <a:p>
            <a:pPr algn="l"/>
            <a:endParaRPr lang="en-US" sz="2000" dirty="0">
              <a:solidFill>
                <a:schemeClr val="accent1"/>
              </a:solidFill>
              <a:ea typeface="+mn-lt"/>
              <a:cs typeface="+mn-lt"/>
            </a:endParaRPr>
          </a:p>
          <a:p>
            <a:pPr algn="l"/>
            <a:endParaRPr lang="en-US" sz="2000" dirty="0">
              <a:solidFill>
                <a:schemeClr val="accent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77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AAAE5F8FBD6844DB28FBB56551C1E9E" ma:contentTypeVersion="14" ma:contentTypeDescription="Vytvoří nový dokument" ma:contentTypeScope="" ma:versionID="a5a4b314ddab873e1e52082553604726">
  <xsd:schema xmlns:xsd="http://www.w3.org/2001/XMLSchema" xmlns:xs="http://www.w3.org/2001/XMLSchema" xmlns:p="http://schemas.microsoft.com/office/2006/metadata/properties" xmlns:ns2="851764c0-bb7d-4d8f-852d-b78cc9a56f96" xmlns:ns3="8aedd210-0136-41d6-b874-7c7fb0359b41" targetNamespace="http://schemas.microsoft.com/office/2006/metadata/properties" ma:root="true" ma:fieldsID="9305e18e5ccd02640d924c5f57bdb37e" ns2:_="" ns3:_="">
    <xsd:import namespace="851764c0-bb7d-4d8f-852d-b78cc9a56f96"/>
    <xsd:import namespace="8aedd210-0136-41d6-b874-7c7fb0359b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1764c0-bb7d-4d8f-852d-b78cc9a56f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Značky obrázků" ma:readOnly="false" ma:fieldId="{5cf76f15-5ced-4ddc-b409-7134ff3c332f}" ma:taxonomyMulti="true" ma:sspId="f7e42eeb-001d-416d-a198-36340e4490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edd210-0136-41d6-b874-7c7fb0359b4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Sloupec zachycení celé taxonomie" ma:hidden="true" ma:list="{3a0d1346-eaf2-4c6f-8bd5-3930547f3f7b}" ma:internalName="TaxCatchAll" ma:showField="CatchAllData" ma:web="8aedd210-0136-41d6-b874-7c7fb0359b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51764c0-bb7d-4d8f-852d-b78cc9a56f96">
      <Terms xmlns="http://schemas.microsoft.com/office/infopath/2007/PartnerControls"/>
    </lcf76f155ced4ddcb4097134ff3c332f>
    <TaxCatchAll xmlns="8aedd210-0136-41d6-b874-7c7fb0359b41" xsi:nil="true"/>
  </documentManagement>
</p:properties>
</file>

<file path=customXml/itemProps1.xml><?xml version="1.0" encoding="utf-8"?>
<ds:datastoreItem xmlns:ds="http://schemas.openxmlformats.org/officeDocument/2006/customXml" ds:itemID="{ED4D5D03-E87E-40F5-999F-A5A4D09618CB}"/>
</file>

<file path=customXml/itemProps2.xml><?xml version="1.0" encoding="utf-8"?>
<ds:datastoreItem xmlns:ds="http://schemas.openxmlformats.org/officeDocument/2006/customXml" ds:itemID="{09030B7A-7972-426C-9C01-DFBA23E77158}"/>
</file>

<file path=customXml/itemProps3.xml><?xml version="1.0" encoding="utf-8"?>
<ds:datastoreItem xmlns:ds="http://schemas.openxmlformats.org/officeDocument/2006/customXml" ds:itemID="{442B70F5-5609-47D9-9D26-B50C018FFEA9}"/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8</TotalTime>
  <Words>239</Words>
  <Application>Microsoft Office PowerPoint</Application>
  <PresentationFormat>Širokoúhlá obrazovka</PresentationFormat>
  <Paragraphs>35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Garamond</vt:lpstr>
      <vt:lpstr>Times New Roman</vt:lpstr>
      <vt:lpstr>'Wingdings 3',Sans-Serif</vt:lpstr>
      <vt:lpstr>Savon</vt:lpstr>
      <vt:lpstr>Rozmnožování ryb</vt:lpstr>
      <vt:lpstr>Rozmnožování</vt:lpstr>
      <vt:lpstr>Jikry</vt:lpstr>
      <vt:lpstr>Vývoj rybího organismu (1.)</vt:lpstr>
      <vt:lpstr>Vývoj rybího organismu (2.)</vt:lpstr>
      <vt:lpstr>Losos obecný Žije většinu života v moři. Dospělí jedinci během svého života migrují proti proudu řek, aby v rodných řekách vyvedli další generaci. 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Markéta Bonková</dc:creator>
  <cp:lastModifiedBy>Markéta Bonková</cp:lastModifiedBy>
  <cp:revision>101</cp:revision>
  <dcterms:created xsi:type="dcterms:W3CDTF">2022-10-12T15:24:52Z</dcterms:created>
  <dcterms:modified xsi:type="dcterms:W3CDTF">2022-10-18T13:29:21Z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0x0101006AAAE5F8FBD6844DB28FBB56551C1E9E</vt:lpwstr>
  </property>
</Properties>
</file>